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4"/>
  </p:notes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embeddedFontLst>
    <p:embeddedFont>
      <p:font typeface="Lucida Sans" pitchFamily="34" charset="0"/>
      <p:regular r:id="rId15"/>
      <p:bold r:id="rId16"/>
      <p:italic r:id="rId17"/>
      <p:boldItalic r:id="rId18"/>
    </p:embeddedFont>
    <p:embeddedFont>
      <p:font typeface="Wingdings 3" pitchFamily="18" charset="2"/>
      <p:regular r:id="rId19"/>
    </p:embeddedFont>
    <p:embeddedFont>
      <p:font typeface="Calibri" pitchFamily="34" charset="0"/>
      <p:regular r:id="rId20"/>
      <p:bold r:id="rId21"/>
      <p:italic r:id="rId22"/>
      <p:boldItalic r:id="rId23"/>
    </p:embeddedFont>
    <p:embeddedFont>
      <p:font typeface="宋体" pitchFamily="2" charset="-122"/>
      <p:regular r:id="rId24"/>
    </p:embeddedFont>
    <p:embeddedFont>
      <p:font typeface="Book Antiqua" pitchFamily="18" charset="0"/>
      <p:regular r:id="rId25"/>
      <p:bold r:id="rId26"/>
      <p:italic r:id="rId27"/>
      <p:boldItalic r:id="rId28"/>
    </p:embeddedFont>
    <p:embeddedFont>
      <p:font typeface="Wingdings 2" pitchFamily="18" charset="2"/>
      <p:regular r:id="rId2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7" d="100"/>
          <a:sy n="87" d="100"/>
        </p:scale>
        <p:origin x="-1458"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font" Target="fonts/font5.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4099"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4100"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4103"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pPr/>
              <a:t>‹#›</a:t>
            </a:fld>
            <a:endParaRPr lang="en-US"/>
          </a:p>
        </p:txBody>
      </p:sp>
    </p:spTree>
    <p:extLst>
      <p:ext uri="{BB962C8B-B14F-4D97-AF65-F5344CB8AC3E}">
        <p14:creationId xmlns:p14="http://schemas.microsoft.com/office/powerpoint/2010/main" val="98642994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58DB32FF-34E7-9545-86A2-0DF334BA82C1}" type="datetimeFigureOut">
              <a:rPr lang="en-US" smtClean="0"/>
              <a:t>4/2/2020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42D70897-D982-EA43-8318-894E8D36E196}"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DB32FF-34E7-9545-86A2-0DF334BA82C1}"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70897-D982-EA43-8318-894E8D36E19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DB32FF-34E7-9545-86A2-0DF334BA82C1}"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70897-D982-EA43-8318-894E8D36E19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8DB32FF-34E7-9545-86A2-0DF334BA82C1}"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D70897-D982-EA43-8318-894E8D36E19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8DB32FF-34E7-9545-86A2-0DF334BA82C1}"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42D70897-D982-EA43-8318-894E8D36E196}"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8DB32FF-34E7-9545-86A2-0DF334BA82C1}"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D70897-D982-EA43-8318-894E8D36E19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8DB32FF-34E7-9545-86A2-0DF334BA82C1}" type="datetimeFigureOut">
              <a:rPr lang="en-US" smtClean="0"/>
              <a:t>4/2/2020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D70897-D982-EA43-8318-894E8D36E19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8DB32FF-34E7-9545-86A2-0DF334BA82C1}" type="datetimeFigureOut">
              <a:rPr lang="en-US" smtClean="0"/>
              <a:t>4/2/2020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D70897-D982-EA43-8318-894E8D36E19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DB32FF-34E7-9545-86A2-0DF334BA82C1}" type="datetimeFigureOut">
              <a:rPr lang="en-US" smtClean="0"/>
              <a:t>4/2/2020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D70897-D982-EA43-8318-894E8D36E19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8DB32FF-34E7-9545-86A2-0DF334BA82C1}"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D70897-D982-EA43-8318-894E8D36E19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8DB32FF-34E7-9545-86A2-0DF334BA82C1}"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D70897-D982-EA43-8318-894E8D36E19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8DB32FF-34E7-9545-86A2-0DF334BA82C1}" type="datetimeFigureOut">
              <a:rPr lang="en-US" smtClean="0"/>
              <a:t>4/2/2020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2D70897-D982-EA43-8318-894E8D36E196}"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3628" y="729342"/>
            <a:ext cx="6521401" cy="2677656"/>
          </a:xfrm>
          <a:prstGeom prst="rect">
            <a:avLst/>
          </a:prstGeom>
          <a:noFill/>
        </p:spPr>
        <p:txBody>
          <a:bodyPr wrap="none" rtlCol="0">
            <a:spAutoFit/>
          </a:bodyPr>
          <a:lstStyle/>
          <a:p>
            <a:r>
              <a:rPr lang="en-US" sz="2400" dirty="0" smtClean="0"/>
              <a:t>Name:                           </a:t>
            </a:r>
            <a:r>
              <a:rPr lang="en-US" sz="2400" dirty="0" err="1" smtClean="0"/>
              <a:t>Arooj</a:t>
            </a:r>
            <a:r>
              <a:rPr lang="en-US" sz="2400" dirty="0" smtClean="0"/>
              <a:t>  </a:t>
            </a:r>
            <a:r>
              <a:rPr lang="en-US" sz="2400" dirty="0" err="1" smtClean="0"/>
              <a:t>Riaz</a:t>
            </a:r>
            <a:r>
              <a:rPr lang="en-US" sz="2400" dirty="0" smtClean="0"/>
              <a:t>   </a:t>
            </a:r>
          </a:p>
          <a:p>
            <a:r>
              <a:rPr lang="en-US" sz="2400" dirty="0" smtClean="0"/>
              <a:t>Roll No:                         038</a:t>
            </a:r>
          </a:p>
          <a:p>
            <a:r>
              <a:rPr lang="en-US" sz="2400" dirty="0" smtClean="0"/>
              <a:t>Semester:                     5</a:t>
            </a:r>
            <a:r>
              <a:rPr lang="en-US" sz="2400" baseline="30000" dirty="0" smtClean="0"/>
              <a:t>th</a:t>
            </a:r>
            <a:endParaRPr lang="en-US" sz="2400" dirty="0" smtClean="0"/>
          </a:p>
          <a:p>
            <a:r>
              <a:rPr lang="en-US" sz="2400" dirty="0" smtClean="0"/>
              <a:t>Topic:                             Bipolar And Related Disorder</a:t>
            </a:r>
          </a:p>
          <a:p>
            <a:r>
              <a:rPr lang="en-US" sz="2400" dirty="0" smtClean="0"/>
              <a:t>Submitted To:               Mam Samar</a:t>
            </a:r>
          </a:p>
          <a:p>
            <a:r>
              <a:rPr lang="en-US" sz="2400" dirty="0"/>
              <a:t> </a:t>
            </a:r>
            <a:r>
              <a:rPr lang="en-US" sz="2400" dirty="0" smtClean="0"/>
              <a:t>         The Islamia University Of Bahawalpur</a:t>
            </a:r>
          </a:p>
          <a:p>
            <a:r>
              <a:rPr lang="en-US" sz="2400" dirty="0"/>
              <a:t> </a:t>
            </a:r>
            <a:r>
              <a:rPr lang="en-US" sz="2400" dirty="0" smtClean="0"/>
              <a:t>                    </a:t>
            </a: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0687" y="3697224"/>
            <a:ext cx="3940628" cy="2569975"/>
          </a:xfrm>
          <a:prstGeom prst="rect">
            <a:avLst/>
          </a:prstGeom>
        </p:spPr>
      </p:pic>
    </p:spTree>
    <p:extLst>
      <p:ext uri="{BB962C8B-B14F-4D97-AF65-F5344CB8AC3E}">
        <p14:creationId xmlns:p14="http://schemas.microsoft.com/office/powerpoint/2010/main" val="5238799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790" y="5316"/>
            <a:ext cx="8229600" cy="776176"/>
          </a:xfrm>
        </p:spPr>
        <p:txBody>
          <a:bodyPr/>
          <a:lstStyle/>
          <a:p>
            <a:r>
              <a:rPr/>
              <a:t>Causes</a:t>
            </a:r>
            <a:endParaRPr lang="en-US"/>
          </a:p>
        </p:txBody>
      </p:sp>
      <p:sp>
        <p:nvSpPr>
          <p:cNvPr id="3" name="Content Placeholder 2"/>
          <p:cNvSpPr>
            <a:spLocks noGrp="1"/>
          </p:cNvSpPr>
          <p:nvPr>
            <p:ph idx="1"/>
          </p:nvPr>
        </p:nvSpPr>
        <p:spPr>
          <a:xfrm>
            <a:off x="457200" y="818707"/>
            <a:ext cx="8309344" cy="5975497"/>
          </a:xfrm>
        </p:spPr>
        <p:txBody>
          <a:bodyPr>
            <a:normAutofit fontScale="92500" lnSpcReduction="10000"/>
          </a:bodyPr>
          <a:lstStyle/>
          <a:p>
            <a:pPr lvl="0">
              <a:buNone/>
            </a:pPr>
            <a:r>
              <a:rPr/>
              <a:t>The exact cause of bipolar disorder is unknown,but several factors may be involved, such as</a:t>
            </a:r>
          </a:p>
          <a:p>
            <a:pPr lvl="0">
              <a:buFont typeface="Arial"/>
              <a:buChar char="•"/>
            </a:pPr>
            <a:r>
              <a:rPr sz="4200" b="0" i="0"/>
              <a:t>Biological Diffrence:</a:t>
            </a:r>
            <a:r>
              <a:rPr sz="3200" b="0" i="0"/>
              <a:t>People  with bipolar disorder appear to have physical changes in their brains. The significance of these changes is still uncertain but may eventually help pinpoint causes.</a:t>
            </a:r>
            <a:endParaRPr/>
          </a:p>
          <a:p>
            <a:pPr lvl="0">
              <a:buFont typeface="Arial"/>
              <a:buChar char="•"/>
            </a:pPr>
            <a:r>
              <a:rPr sz="4200"/>
              <a:t>Genetics:</a:t>
            </a:r>
            <a:r>
              <a:rPr sz="3200"/>
              <a:t> Bipolar disorder is more common in people who have 1st degree relative such as, sibling or parent, with the conditon.Researchers are trying to find genes that may be involved in causing bipolar disorder.</a:t>
            </a:r>
            <a:endParaRPr/>
          </a:p>
        </p:txBody>
      </p:sp>
    </p:spTree>
    <p:extLst>
      <p:ext uri="{BB962C8B-B14F-4D97-AF65-F5344CB8AC3E}">
        <p14:creationId xmlns:p14="http://schemas.microsoft.com/office/powerpoint/2010/main" val="1866996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097" y="37213"/>
            <a:ext cx="8229600" cy="839971"/>
          </a:xfrm>
        </p:spPr>
        <p:txBody>
          <a:bodyPr/>
          <a:lstStyle/>
          <a:p>
            <a:r>
              <a:rPr/>
              <a:t>Prevention</a:t>
            </a:r>
            <a:endParaRPr lang="en-US"/>
          </a:p>
        </p:txBody>
      </p:sp>
      <p:sp>
        <p:nvSpPr>
          <p:cNvPr id="3" name="Content Placeholder 2"/>
          <p:cNvSpPr>
            <a:spLocks noGrp="1"/>
          </p:cNvSpPr>
          <p:nvPr>
            <p:ph idx="1"/>
          </p:nvPr>
        </p:nvSpPr>
        <p:spPr>
          <a:xfrm>
            <a:off x="457200" y="818707"/>
            <a:ext cx="8277446" cy="6007395"/>
          </a:xfrm>
        </p:spPr>
        <p:txBody>
          <a:bodyPr>
            <a:normAutofit fontScale="92500"/>
          </a:bodyPr>
          <a:lstStyle/>
          <a:p>
            <a:pPr lvl="0">
              <a:buNone/>
            </a:pPr>
            <a:r>
              <a:rPr/>
              <a:t>There is no sure way to prevent bipolar disorder.But some strategies can help prevent minor symptoms from becoming episodes of depression or mania.</a:t>
            </a:r>
          </a:p>
          <a:p>
            <a:pPr lvl="0">
              <a:buFont typeface="Arial"/>
              <a:buChar char="•"/>
            </a:pPr>
            <a:r>
              <a:rPr sz="4200"/>
              <a:t>Pay Attention to warning sign.</a:t>
            </a:r>
            <a:r>
              <a:rPr sz="3200"/>
              <a:t>Call your doctor if you are feeling that you are falling into an episode of depression.</a:t>
            </a:r>
            <a:endParaRPr/>
          </a:p>
          <a:p>
            <a:pPr lvl="0">
              <a:buFont typeface="Arial"/>
              <a:buChar char="•"/>
            </a:pPr>
            <a:r>
              <a:rPr sz="4200"/>
              <a:t>Avoid Drugs and Alcohol:</a:t>
            </a:r>
            <a:r>
              <a:rPr sz="3200"/>
              <a:t>Using Alchol can wrosen your symptoms and make them more likely to come back.</a:t>
            </a:r>
            <a:endParaRPr/>
          </a:p>
          <a:p>
            <a:pPr lvl="0">
              <a:buFont typeface="Arial"/>
              <a:buChar char="•"/>
            </a:pPr>
            <a:r>
              <a:rPr sz="4200"/>
              <a:t>Take Your medication Exactly as directed.</a:t>
            </a:r>
            <a:endParaRPr/>
          </a:p>
        </p:txBody>
      </p:sp>
    </p:spTree>
    <p:extLst>
      <p:ext uri="{BB962C8B-B14F-4D97-AF65-F5344CB8AC3E}">
        <p14:creationId xmlns:p14="http://schemas.microsoft.com/office/powerpoint/2010/main" val="1866996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66996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Bipolar And Related Disorder</a:t>
            </a:r>
            <a:endParaRPr lang="en-US"/>
          </a:p>
        </p:txBody>
      </p:sp>
      <p:sp>
        <p:nvSpPr>
          <p:cNvPr id="3" name="Content Placeholder 2"/>
          <p:cNvSpPr>
            <a:spLocks noGrp="1"/>
          </p:cNvSpPr>
          <p:nvPr>
            <p:ph idx="1"/>
          </p:nvPr>
        </p:nvSpPr>
        <p:spPr/>
        <p:txBody>
          <a:bodyPr>
            <a:normAutofit/>
          </a:bodyPr>
          <a:lstStyle/>
          <a:p>
            <a:pPr lvl="0"/>
            <a:r>
              <a:rPr/>
              <a:t>Bipolar disorder is a condition that features extreme shifts in mood and fluctuations in energy and activity levels that can make day-to-day living difficult.</a:t>
            </a:r>
          </a:p>
          <a:p>
            <a:pPr lvl="0"/>
            <a:r>
              <a:rPr/>
              <a:t>It is a serious mental illness that,if left untreated can destroy relationships,undermine career prospects and seriously can effect academic performance</a:t>
            </a:r>
          </a:p>
          <a:p>
            <a:pPr lvl="0"/>
            <a:r>
              <a:rPr/>
              <a:t>In some cases, it can lead to sucide.</a:t>
            </a:r>
          </a:p>
        </p:txBody>
      </p:sp>
    </p:spTree>
    <p:extLst>
      <p:ext uri="{BB962C8B-B14F-4D97-AF65-F5344CB8AC3E}">
        <p14:creationId xmlns:p14="http://schemas.microsoft.com/office/powerpoint/2010/main" val="1866996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a:t>Fast Facts On Bipolar Disorder</a:t>
            </a:r>
            <a:endParaRPr lang="en-US"/>
          </a:p>
        </p:txBody>
      </p:sp>
      <p:sp>
        <p:nvSpPr>
          <p:cNvPr id="3" name="Content Placeholder 2"/>
          <p:cNvSpPr>
            <a:spLocks noGrp="1"/>
          </p:cNvSpPr>
          <p:nvPr>
            <p:ph idx="1"/>
          </p:nvPr>
        </p:nvSpPr>
        <p:spPr/>
        <p:txBody>
          <a:bodyPr/>
          <a:lstStyle/>
          <a:p>
            <a:pPr lvl="0"/>
            <a:r>
              <a:rPr/>
              <a:t>Bipolar disorder is a serious conditon that involve sever abnormalities in mood.</a:t>
            </a:r>
          </a:p>
          <a:p>
            <a:pPr lvl="0"/>
            <a:r>
              <a:rPr/>
              <a:t>Episode may last for several weeks or months, with period of stability in between.</a:t>
            </a:r>
          </a:p>
          <a:p>
            <a:pPr lvl="0"/>
            <a:r>
              <a:rPr/>
              <a:t>It can be managed with medication,but it can take some time to find the right dose.</a:t>
            </a:r>
          </a:p>
        </p:txBody>
      </p:sp>
    </p:spTree>
    <p:extLst>
      <p:ext uri="{BB962C8B-B14F-4D97-AF65-F5344CB8AC3E}">
        <p14:creationId xmlns:p14="http://schemas.microsoft.com/office/powerpoint/2010/main" val="1866996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Mania or Hypermania</a:t>
            </a:r>
            <a:endParaRPr lang="en-US"/>
          </a:p>
        </p:txBody>
      </p:sp>
      <p:sp>
        <p:nvSpPr>
          <p:cNvPr id="3" name="Rectangle 2"/>
          <p:cNvSpPr>
            <a:spLocks noGrp="1" noChangeArrowheads="1"/>
          </p:cNvSpPr>
          <p:nvPr>
            <p:ph idx="1"/>
          </p:nvPr>
        </p:nvSpPr>
        <p:spPr>
          <a:xfrm>
            <a:off x="457200" y="1600200"/>
            <a:ext cx="8261497" cy="5337544"/>
          </a:xfrm>
        </p:spPr>
        <p:txBody>
          <a:bodyPr/>
          <a:lstStyle/>
          <a:p>
            <a:r>
              <a:rPr/>
              <a:t>Hypermania and menia refer to a "high" mood.Mania is the more sever form. </a:t>
            </a:r>
            <a:endParaRPr lang="zh-CN" altLang="zh-CN"/>
          </a:p>
          <a:p>
            <a:pPr>
              <a:buFont typeface="Wingdings"/>
              <a:buChar char="l"/>
            </a:pPr>
            <a:r>
              <a:rPr/>
              <a:t>   Symptoms can include: </a:t>
            </a:r>
          </a:p>
          <a:p>
            <a:pPr>
              <a:buFont typeface="Arial"/>
              <a:buChar char="•"/>
            </a:pPr>
            <a:r>
              <a:rPr/>
              <a:t>impaired judgment</a:t>
            </a:r>
          </a:p>
          <a:p>
            <a:pPr>
              <a:buFont typeface="Arial"/>
              <a:buChar char="•"/>
            </a:pPr>
            <a:r>
              <a:rPr/>
              <a:t>feeling "wired"</a:t>
            </a:r>
          </a:p>
          <a:p>
            <a:pPr>
              <a:buFont typeface="Arial"/>
              <a:buChar char="•"/>
            </a:pPr>
            <a:r>
              <a:rPr/>
              <a:t>a sense of distraction or boredom</a:t>
            </a:r>
          </a:p>
          <a:p>
            <a:pPr>
              <a:buFont typeface="Arial"/>
              <a:buChar char="•"/>
            </a:pPr>
            <a:r>
              <a:rPr/>
              <a:t>missing work or school,or under performing</a:t>
            </a:r>
          </a:p>
          <a:p>
            <a:pPr>
              <a:buFont typeface="Arial"/>
              <a:buChar char="•"/>
            </a:pPr>
            <a:r>
              <a:rPr/>
              <a:t>thinking they can "do anything"</a:t>
            </a:r>
          </a:p>
          <a:p>
            <a:pPr>
              <a:buFont typeface="Arial"/>
              <a:buChar char="•"/>
            </a:pPr>
            <a:r>
              <a:rPr/>
              <a:t>belief that nothing is wrong</a:t>
            </a:r>
          </a:p>
          <a:p>
            <a:pPr marL="0" indent="0">
              <a:buNone/>
            </a:pPr>
            <a:endParaRPr/>
          </a:p>
          <a:p>
            <a:pPr>
              <a:buFont typeface="Arial"/>
              <a:buChar char="•"/>
            </a:pPr>
            <a:endParaRPr/>
          </a:p>
        </p:txBody>
      </p:sp>
    </p:spTree>
    <p:extLst>
      <p:ext uri="{BB962C8B-B14F-4D97-AF65-F5344CB8AC3E}">
        <p14:creationId xmlns:p14="http://schemas.microsoft.com/office/powerpoint/2010/main" val="1866996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223" y="-1366283"/>
            <a:ext cx="8245549" cy="3535325"/>
          </a:xfrm>
        </p:spPr>
        <p:txBody>
          <a:bodyPr/>
          <a:lstStyle/>
          <a:p>
            <a:r>
              <a:rPr/>
              <a:t>Depressive Symptoms</a:t>
            </a:r>
            <a:endParaRPr lang="en-US"/>
          </a:p>
        </p:txBody>
      </p:sp>
      <p:sp>
        <p:nvSpPr>
          <p:cNvPr id="3" name="Content Placeholder 2"/>
          <p:cNvSpPr>
            <a:spLocks noGrp="1"/>
          </p:cNvSpPr>
          <p:nvPr>
            <p:ph idx="1"/>
          </p:nvPr>
        </p:nvSpPr>
        <p:spPr>
          <a:xfrm>
            <a:off x="-21265" y="946297"/>
            <a:ext cx="9154633" cy="5996763"/>
          </a:xfrm>
        </p:spPr>
        <p:txBody>
          <a:bodyPr>
            <a:normAutofit/>
          </a:bodyPr>
          <a:lstStyle/>
          <a:p>
            <a:pPr lvl="0">
              <a:buNone/>
            </a:pPr>
            <a:r>
              <a:rPr/>
              <a:t>During a depressive episode, the person may experience:</a:t>
            </a:r>
          </a:p>
          <a:p>
            <a:pPr lvl="0">
              <a:buFont typeface="Arial"/>
              <a:buChar char="•"/>
            </a:pPr>
            <a:r>
              <a:rPr/>
              <a:t>A feeling of gloom,blackness,despair and hopelesness</a:t>
            </a:r>
          </a:p>
          <a:p>
            <a:pPr lvl="0">
              <a:buFont typeface="Arial"/>
              <a:buChar char="•"/>
            </a:pPr>
            <a:r>
              <a:rPr/>
              <a:t>Extreme sadness</a:t>
            </a:r>
          </a:p>
          <a:p>
            <a:pPr lvl="0">
              <a:buFont typeface="Arial"/>
              <a:buChar char="•"/>
            </a:pPr>
            <a:r>
              <a:rPr/>
              <a:t>weight loss or weight gain</a:t>
            </a:r>
          </a:p>
          <a:p>
            <a:pPr lvl="0">
              <a:buFont typeface="Arial"/>
              <a:buChar char="•"/>
            </a:pPr>
            <a:r>
              <a:rPr/>
              <a:t>Insomnia and sleeping problems</a:t>
            </a:r>
          </a:p>
          <a:p>
            <a:pPr lvl="0">
              <a:buFont typeface="Arial"/>
              <a:buChar char="•"/>
            </a:pPr>
            <a:r>
              <a:rPr/>
              <a:t>Anxiety about trivial things</a:t>
            </a:r>
          </a:p>
          <a:p>
            <a:pPr lvl="0">
              <a:buFont typeface="Arial"/>
              <a:buChar char="•"/>
            </a:pPr>
            <a:r>
              <a:rPr/>
              <a:t>extreme tiredness and fatigue</a:t>
            </a:r>
          </a:p>
          <a:p>
            <a:pPr lvl="0">
              <a:buNone/>
            </a:pPr>
            <a:r>
              <a:rPr/>
              <a:t>In sever cases individual may think about ending their life and they may act on those thoughts.</a:t>
            </a:r>
          </a:p>
          <a:p>
            <a:pPr lvl="0">
              <a:buNone/>
            </a:pPr>
            <a:endParaRPr/>
          </a:p>
        </p:txBody>
      </p:sp>
    </p:spTree>
    <p:extLst>
      <p:ext uri="{BB962C8B-B14F-4D97-AF65-F5344CB8AC3E}">
        <p14:creationId xmlns:p14="http://schemas.microsoft.com/office/powerpoint/2010/main" val="1866996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buFont typeface="+mj-lt"/>
              <a:buAutoNum type="romanUcPeriod"/>
            </a:pPr>
            <a:r>
              <a:rPr/>
              <a:t>Bipolar I Disorder</a:t>
            </a:r>
            <a:endParaRPr lang="en-US"/>
          </a:p>
        </p:txBody>
      </p:sp>
      <p:sp>
        <p:nvSpPr>
          <p:cNvPr id="3" name="Content Placeholder 2"/>
          <p:cNvSpPr>
            <a:spLocks noGrp="1"/>
          </p:cNvSpPr>
          <p:nvPr>
            <p:ph idx="1"/>
          </p:nvPr>
        </p:nvSpPr>
        <p:spPr>
          <a:xfrm>
            <a:off x="457200" y="1249326"/>
            <a:ext cx="8325293" cy="5560828"/>
          </a:xfrm>
        </p:spPr>
        <p:txBody>
          <a:bodyPr>
            <a:normAutofit/>
          </a:bodyPr>
          <a:lstStyle/>
          <a:p>
            <a:pPr lvl="0">
              <a:buNone/>
            </a:pPr>
            <a:r>
              <a:rPr/>
              <a:t> you've had atleast one manic episode that may be perceded or followed by hypomanic or major depressive episodes.In some cases, mania may triger a break from reality(psychosis).</a:t>
            </a:r>
          </a:p>
          <a:p>
            <a:pPr lvl="0">
              <a:buNone/>
            </a:pPr>
            <a:r>
              <a:rPr/>
              <a:t>For a diagnosis of Bipoler I disorder:</a:t>
            </a:r>
          </a:p>
          <a:p>
            <a:pPr lvl="0">
              <a:buFont typeface="Arial"/>
              <a:buChar char="•"/>
            </a:pPr>
            <a:r>
              <a:rPr/>
              <a:t>There must have been atleast one manic episode</a:t>
            </a:r>
          </a:p>
          <a:p>
            <a:pPr lvl="0">
              <a:buFont typeface="Arial"/>
              <a:buChar char="•"/>
            </a:pPr>
            <a:r>
              <a:rPr/>
              <a:t>The person must also have had a previous major depressive episode</a:t>
            </a:r>
          </a:p>
          <a:p>
            <a:pPr lvl="0">
              <a:buFont typeface="Arial"/>
              <a:buChar char="•"/>
            </a:pPr>
            <a:r>
              <a:rPr/>
              <a:t>The doctor must rule out disorders that are not associated with bipolar disorder,such as schizophrenia etc.</a:t>
            </a:r>
          </a:p>
        </p:txBody>
      </p:sp>
    </p:spTree>
    <p:extLst>
      <p:ext uri="{BB962C8B-B14F-4D97-AF65-F5344CB8AC3E}">
        <p14:creationId xmlns:p14="http://schemas.microsoft.com/office/powerpoint/2010/main" val="18669961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buNone/>
            </a:pPr>
            <a:r>
              <a:rPr/>
              <a:t>ii Bipolar II disorder</a:t>
            </a:r>
            <a:endParaRPr lang="en-US"/>
          </a:p>
        </p:txBody>
      </p:sp>
      <p:sp>
        <p:nvSpPr>
          <p:cNvPr id="3" name="Content Placeholder 2"/>
          <p:cNvSpPr>
            <a:spLocks noGrp="1"/>
          </p:cNvSpPr>
          <p:nvPr>
            <p:ph idx="1"/>
          </p:nvPr>
        </p:nvSpPr>
        <p:spPr>
          <a:xfrm>
            <a:off x="457200" y="1281223"/>
            <a:ext cx="8229600" cy="4844940"/>
          </a:xfrm>
        </p:spPr>
        <p:txBody>
          <a:bodyPr>
            <a:normAutofit/>
          </a:bodyPr>
          <a:lstStyle/>
          <a:p>
            <a:pPr lvl="0">
              <a:buNone/>
            </a:pPr>
            <a:r>
              <a:rPr/>
              <a:t>For a diagnosis of bipolar II disorder, the patient must have experienced one or more epispdes of depression and at least one of hypomanic episode.</a:t>
            </a:r>
          </a:p>
          <a:p>
            <a:pPr lvl="0">
              <a:buNone/>
            </a:pPr>
            <a:r>
              <a:rPr/>
              <a:t>A hypomanic episode is less sever than manic one.</a:t>
            </a:r>
          </a:p>
          <a:p>
            <a:pPr lvl="0">
              <a:buNone/>
            </a:pPr>
            <a:r>
              <a:rPr/>
              <a:t>Features of hypomanic episode include:</a:t>
            </a:r>
          </a:p>
          <a:p>
            <a:pPr lvl="0">
              <a:buFont typeface="Arial"/>
              <a:buChar char="•"/>
            </a:pPr>
            <a:r>
              <a:rPr/>
              <a:t>sleeping less than normal &amp; being competitive</a:t>
            </a:r>
          </a:p>
          <a:p>
            <a:pPr lvl="0">
              <a:buFont typeface="Arial"/>
              <a:buChar char="•"/>
            </a:pPr>
            <a:r>
              <a:rPr/>
              <a:t>outgoing and full of energy</a:t>
            </a:r>
          </a:p>
          <a:p>
            <a:pPr marL="0" lvl="0" indent="0">
              <a:buNone/>
            </a:pPr>
            <a:endParaRPr/>
          </a:p>
        </p:txBody>
      </p:sp>
    </p:spTree>
    <p:extLst>
      <p:ext uri="{BB962C8B-B14F-4D97-AF65-F5344CB8AC3E}">
        <p14:creationId xmlns:p14="http://schemas.microsoft.com/office/powerpoint/2010/main" val="1866996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iii. Cyclothymic  Disorder</a:t>
            </a:r>
            <a:endParaRPr lang="en-US"/>
          </a:p>
        </p:txBody>
      </p:sp>
      <p:sp>
        <p:nvSpPr>
          <p:cNvPr id="3" name="Content Placeholder 2"/>
          <p:cNvSpPr>
            <a:spLocks noGrp="1"/>
          </p:cNvSpPr>
          <p:nvPr>
            <p:ph idx="1"/>
          </p:nvPr>
        </p:nvSpPr>
        <p:spPr/>
        <p:txBody>
          <a:bodyPr/>
          <a:lstStyle/>
          <a:p>
            <a:pPr lvl="0">
              <a:buNone/>
            </a:pPr>
            <a:r>
              <a:rPr/>
              <a:t>you've had atleast two years-or one year in children and teenagers- of many periods of hypomania symptoms and periods of depressive symptoms(though less severe than major depression).</a:t>
            </a:r>
          </a:p>
        </p:txBody>
      </p:sp>
    </p:spTree>
    <p:extLst>
      <p:ext uri="{BB962C8B-B14F-4D97-AF65-F5344CB8AC3E}">
        <p14:creationId xmlns:p14="http://schemas.microsoft.com/office/powerpoint/2010/main" val="1866996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t>iv. Other types</a:t>
            </a:r>
            <a:endParaRPr lang="en-US"/>
          </a:p>
        </p:txBody>
      </p:sp>
      <p:sp>
        <p:nvSpPr>
          <p:cNvPr id="3" name="Content Placeholder 2"/>
          <p:cNvSpPr>
            <a:spLocks noGrp="1"/>
          </p:cNvSpPr>
          <p:nvPr>
            <p:ph idx="1"/>
          </p:nvPr>
        </p:nvSpPr>
        <p:spPr/>
        <p:txBody>
          <a:bodyPr/>
          <a:lstStyle/>
          <a:p>
            <a:pPr lvl="0">
              <a:buNone/>
            </a:pPr>
            <a:r>
              <a:rPr/>
              <a:t>These include , for example, bipolar and related disordes induced by certain drugs or alchol or due to a medical condtion,such as Cushing's disease, multiple sclerosis or stroke.</a:t>
            </a:r>
          </a:p>
          <a:p>
            <a:pPr lvl="0">
              <a:buNone/>
            </a:pPr>
            <a:r>
              <a:rPr/>
              <a:t>Bipolar disorder can occur at any age , typically it's diagnosed in teenage years or early 20,s. symptoms can vary from person to person, and symptoms may vary over time.</a:t>
            </a:r>
          </a:p>
        </p:txBody>
      </p:sp>
    </p:spTree>
    <p:extLst>
      <p:ext uri="{BB962C8B-B14F-4D97-AF65-F5344CB8AC3E}">
        <p14:creationId xmlns:p14="http://schemas.microsoft.com/office/powerpoint/2010/main" val="186699613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9</TotalTime>
  <Words>639</Words>
  <Application>Microsoft Office PowerPoint</Application>
  <PresentationFormat>On-screen Show (4:3)</PresentationFormat>
  <Paragraphs>59</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Lucida Sans</vt:lpstr>
      <vt:lpstr>Wingdings 3</vt:lpstr>
      <vt:lpstr>Calibri</vt:lpstr>
      <vt:lpstr>宋体</vt:lpstr>
      <vt:lpstr>Book Antiqua</vt:lpstr>
      <vt:lpstr>Wingdings</vt:lpstr>
      <vt:lpstr>Wingdings 2</vt:lpstr>
      <vt:lpstr>Apex</vt:lpstr>
      <vt:lpstr>PowerPoint Presentation</vt:lpstr>
      <vt:lpstr>Bipolar And Related Disorder</vt:lpstr>
      <vt:lpstr>Fast Facts On Bipolar Disorder</vt:lpstr>
      <vt:lpstr>Mania or Hypermania</vt:lpstr>
      <vt:lpstr>Depressive Symptoms</vt:lpstr>
      <vt:lpstr>Bipolar I Disorder</vt:lpstr>
      <vt:lpstr>ii Bipolar II disorder</vt:lpstr>
      <vt:lpstr>iii. Cyclothymic  Disorder</vt:lpstr>
      <vt:lpstr>iv. Other types</vt:lpstr>
      <vt:lpstr>Causes</vt:lpstr>
      <vt:lpstr>Prevention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nida zahra</dc:creator>
  <cp:lastModifiedBy>nida zahra</cp:lastModifiedBy>
  <cp:revision>2</cp:revision>
  <dcterms:created xsi:type="dcterms:W3CDTF">2012-04-11T11:10:54Z</dcterms:created>
  <dcterms:modified xsi:type="dcterms:W3CDTF">2020-04-02T11:59:59Z</dcterms:modified>
</cp:coreProperties>
</file>